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8" r:id="rId3"/>
    <p:sldId id="296" r:id="rId4"/>
    <p:sldId id="259" r:id="rId5"/>
    <p:sldId id="261" r:id="rId6"/>
    <p:sldId id="260" r:id="rId7"/>
    <p:sldId id="263" r:id="rId8"/>
    <p:sldId id="270"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275" r:id="rId23"/>
  </p:sldIdLst>
  <p:sldSz cx="9144000" cy="5143500" type="screen16x9"/>
  <p:notesSz cx="6858000" cy="9144000"/>
  <p:embeddedFontLst>
    <p:embeddedFont>
      <p:font typeface="Anaheim" panose="02000503000000000000" pitchFamily="2" charset="77"/>
      <p:regular r:id="rId25"/>
    </p:embeddedFont>
    <p:embeddedFont>
      <p:font typeface="Poppins"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8D03FF-BB6C-4EEC-83BC-4208490ED0FB}">
  <a:tblStyle styleId="{038D03FF-BB6C-4EEC-83BC-4208490ED0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E0F6DC-1C6F-4295-ABEA-3C0EF135E47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5848"/>
  </p:normalViewPr>
  <p:slideViewPr>
    <p:cSldViewPr snapToGrid="0">
      <p:cViewPr varScale="1">
        <p:scale>
          <a:sx n="92" d="100"/>
          <a:sy n="92" d="100"/>
        </p:scale>
        <p:origin x="22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5d534253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5d53425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73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u="none" strike="noStrike">
                <a:solidFill>
                  <a:srgbClr val="000000"/>
                </a:solidFill>
                <a:effectLst/>
              </a:rPr>
              <a:t>Kiến trúc FTT</a:t>
            </a:r>
          </a:p>
          <a:p>
            <a:pPr marL="0" lvl="0" indent="0" algn="l" rtl="0">
              <a:spcBef>
                <a:spcPts val="0"/>
              </a:spcBef>
              <a:spcAft>
                <a:spcPts val="0"/>
              </a:spcAft>
              <a:buNone/>
            </a:pPr>
            <a:r>
              <a:rPr lang="vi-VN" b="0" i="0" u="none" strike="noStrike">
                <a:solidFill>
                  <a:srgbClr val="000000"/>
                </a:solidFill>
                <a:effectLst/>
              </a:rPr>
              <a:t>Đầu tiên, Feature Tokenizer chuyển đổi các tính năng thành các phần nhúng. Sau đó, các phần nhúng được xử lý bởi mô-đun Transformer và sau đó sử dụng  token [CLS] để dự đoán.</a:t>
            </a:r>
            <a:endParaRPr/>
          </a:p>
        </p:txBody>
      </p:sp>
    </p:spTree>
    <p:extLst>
      <p:ext uri="{BB962C8B-B14F-4D97-AF65-F5344CB8AC3E}">
        <p14:creationId xmlns:p14="http://schemas.microsoft.com/office/powerpoint/2010/main" val="3861103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Feature Tokenizer: trong ví dụ này, có ba thuộc tính số và hai thuộc tính phân loại</a:t>
            </a:r>
          </a:p>
          <a:p>
            <a:pPr marL="0" lvl="0" indent="0" algn="l" rtl="0">
              <a:spcBef>
                <a:spcPts val="0"/>
              </a:spcBef>
              <a:spcAft>
                <a:spcPts val="0"/>
              </a:spcAft>
              <a:buNone/>
            </a:pPr>
            <a:r>
              <a:rPr lang="vi-VN"/>
              <a:t>1 tầng Transformer</a:t>
            </a:r>
          </a:p>
          <a:p>
            <a:pPr marL="0" lvl="0" indent="0" algn="l" rtl="0">
              <a:spcBef>
                <a:spcPts val="0"/>
              </a:spcBef>
              <a:spcAft>
                <a:spcPts val="0"/>
              </a:spcAft>
              <a:buNone/>
            </a:pPr>
            <a:endParaRPr lang="vi-VN"/>
          </a:p>
          <a:p>
            <a:pPr marL="0" lvl="0" indent="0" algn="l" rtl="0">
              <a:spcBef>
                <a:spcPts val="0"/>
              </a:spcBef>
              <a:spcAft>
                <a:spcPts val="0"/>
              </a:spcAft>
              <a:buNone/>
            </a:pPr>
            <a:r>
              <a:rPr lang="vi-VN"/>
              <a:t>Ví dụ: 3 thuộc tính trên đại diện cho num features và được chuyển đổi thành các phần nhúng thông qua các tính toán theo từng phần tử. Hai thuộc tính còn lại đại diện cho các cat features</a:t>
            </a:r>
          </a:p>
          <a:p>
            <a:pPr marL="0" lvl="0" indent="0" algn="l" rtl="0">
              <a:spcBef>
                <a:spcPts val="0"/>
              </a:spcBef>
              <a:spcAft>
                <a:spcPts val="0"/>
              </a:spcAft>
              <a:buNone/>
            </a:pPr>
            <a:endParaRPr lang="vi-VN"/>
          </a:p>
          <a:p>
            <a:pPr marL="0" lvl="0" indent="0" algn="l" rtl="0">
              <a:spcBef>
                <a:spcPts val="0"/>
              </a:spcBef>
              <a:spcAft>
                <a:spcPts val="0"/>
              </a:spcAft>
              <a:buNone/>
            </a:pPr>
            <a:r>
              <a:rPr lang="vi-VN"/>
              <a:t>Ma trận W(cat) hoạt động như một bảng tra cứu. Các kết quả Token được lưu trong ma trận T</a:t>
            </a:r>
          </a:p>
          <a:p>
            <a:pPr marL="0" lvl="0" indent="0" algn="l" rtl="0">
              <a:spcBef>
                <a:spcPts val="0"/>
              </a:spcBef>
              <a:spcAft>
                <a:spcPts val="0"/>
              </a:spcAft>
              <a:buNone/>
            </a:pPr>
            <a:endParaRPr lang="vi-VN"/>
          </a:p>
          <a:p>
            <a:pPr marL="0" lvl="0" indent="0" algn="l" rtl="0">
              <a:spcBef>
                <a:spcPts val="0"/>
              </a:spcBef>
              <a:spcAft>
                <a:spcPts val="0"/>
              </a:spcAft>
              <a:buNone/>
            </a:pPr>
            <a:r>
              <a:rPr lang="vi-VN"/>
              <a:t>Một token [CLS] sẽ được thêm vào stack các nhúng trước khi xử lý thêm.</a:t>
            </a:r>
            <a:endParaRPr/>
          </a:p>
        </p:txBody>
      </p:sp>
    </p:spTree>
    <p:extLst>
      <p:ext uri="{BB962C8B-B14F-4D97-AF65-F5344CB8AC3E}">
        <p14:creationId xmlns:p14="http://schemas.microsoft.com/office/powerpoint/2010/main" val="11950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008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592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83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273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161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221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28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400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034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49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Do sự thành công to lớn của việc học sâu trên các phương thức dữ liệu phổ biến như hình ảnh, âm thanh và văn bản, người ta đã mở rộng các kỹ thuật học sâu đó sang dữ liệu dạng bảng và tất nhiên được sử dụng rộng rãi.</a:t>
            </a:r>
          </a:p>
          <a:p>
            <a:pPr marL="0" lvl="0" indent="0" algn="l" rtl="0">
              <a:spcBef>
                <a:spcPts val="0"/>
              </a:spcBef>
              <a:spcAft>
                <a:spcPts val="0"/>
              </a:spcAft>
              <a:buNone/>
            </a:pPr>
            <a:r>
              <a:rPr lang="vi-VN"/>
              <a:t>Cụ thể, học sâu về dữ liệu dạng bảng sẽ cho phép xây dựng các đường ống đa phương thức (</a:t>
            </a:r>
            <a:r>
              <a:rPr lang="en-US" b="0" i="0" u="none" strike="noStrike">
                <a:solidFill>
                  <a:srgbClr val="000000"/>
                </a:solidFill>
                <a:effectLst/>
              </a:rPr>
              <a:t>multi-modal pipelines)</a:t>
            </a:r>
            <a:r>
              <a:rPr lang="vi-VN"/>
              <a:t> cho các tình huống mà một số phần của dữ liệu đầu vào là dạng bảng và các phần khác có thể bao gồm các phương thức khác như hình ảnh hoặc âm thanh. Các pipelinenày có thể được đào tạo theo cách từ đầu đến cuối bằng cách sử dụng gradient descent trên tất cả các phương thức.</a:t>
            </a:r>
          </a:p>
          <a:p>
            <a:pPr marL="0" lvl="0" indent="0" algn="l" rtl="0">
              <a:spcBef>
                <a:spcPts val="0"/>
              </a:spcBef>
              <a:spcAft>
                <a:spcPts val="0"/>
              </a:spcAft>
              <a:buNone/>
            </a:pPr>
            <a:endParaRPr lang="vi-VN"/>
          </a:p>
          <a:p>
            <a:pPr marL="0" lvl="0" indent="0" algn="l" rtl="0">
              <a:spcBef>
                <a:spcPts val="0"/>
              </a:spcBef>
              <a:spcAft>
                <a:spcPts val="0"/>
              </a:spcAft>
              <a:buNone/>
            </a:pPr>
            <a:r>
              <a:rPr lang="vi-VN"/>
              <a:t>Tuy nhiên, do thiếu các tiêu chuẩn và basekubes đã được thiết lập nên vẫn chưa rõ mô hình học sâu nào thường hoạt động tốt hơn các mô hình khác</a:t>
            </a:r>
          </a:p>
          <a:p>
            <a:pPr marL="0" lvl="0" indent="0" algn="l" rtl="0">
              <a:spcBef>
                <a:spcPts val="0"/>
              </a:spcBef>
              <a:spcAft>
                <a:spcPts val="0"/>
              </a:spcAft>
              <a:buNone/>
            </a:pPr>
            <a:r>
              <a:rPr lang="vi-VN"/>
              <a:t>Dẫn đến khác nhau về các giáo thức training mô hình và tuning tham số</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Một kiến trúc giống ResNet đơn giản hoạt động như một đường baseline đơn giản nhưng hiệu quả cho việc học sâu dạng bảng và được khuyến nghị làm baseline để so sánh.</a:t>
            </a:r>
          </a:p>
          <a:p>
            <a:pPr marL="0" lvl="0" indent="0" algn="l" rtl="0">
              <a:spcBef>
                <a:spcPts val="0"/>
              </a:spcBef>
              <a:spcAft>
                <a:spcPts val="0"/>
              </a:spcAft>
              <a:buNone/>
            </a:pPr>
            <a:endParaRPr lang="vi-VN"/>
          </a:p>
          <a:p>
            <a:pPr marL="0" lvl="0" indent="0" algn="l" rtl="0">
              <a:spcBef>
                <a:spcPts val="0"/>
              </a:spcBef>
              <a:spcAft>
                <a:spcPts val="0"/>
              </a:spcAft>
              <a:buNone/>
            </a:pPr>
            <a:r>
              <a:rPr lang="vi-VN"/>
              <a:t>Moo hifnh FT-Transformer, một phats trieern của kiến trúc Transformer được sử dụng rộng rãi đã được chứng minh là một kiến trúc phổ quát hoạt động tốt trên phạm vi nhiệm vụ rộng hơn so với các mô hình học sâu khác.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a:solidFill>
                  <a:srgbClr val="000000"/>
                </a:solidFill>
                <a:effectLst/>
              </a:rPr>
              <a:t>Multi-Layer Perceptron (MLP)</a:t>
            </a:r>
            <a:endParaRPr/>
          </a:p>
        </p:txBody>
      </p:sp>
    </p:spTree>
    <p:extLst>
      <p:ext uri="{BB962C8B-B14F-4D97-AF65-F5344CB8AC3E}">
        <p14:creationId xmlns:p14="http://schemas.microsoft.com/office/powerpoint/2010/main" val="160726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0675" y="1687650"/>
            <a:ext cx="6350100" cy="14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80675" y="3183000"/>
            <a:ext cx="635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0"/>
            <a:ext cx="172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680750"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
        <p:cNvGrpSpPr/>
        <p:nvPr/>
      </p:nvGrpSpPr>
      <p:grpSpPr>
        <a:xfrm>
          <a:off x="0" y="0"/>
          <a:ext cx="0" cy="0"/>
          <a:chOff x="0" y="0"/>
          <a:chExt cx="0" cy="0"/>
        </a:xfrm>
      </p:grpSpPr>
      <p:sp>
        <p:nvSpPr>
          <p:cNvPr id="134" name="Google Shape;134;p19"/>
          <p:cNvSpPr/>
          <p:nvPr/>
        </p:nvSpPr>
        <p:spPr>
          <a:xfrm>
            <a:off x="0" y="0"/>
            <a:ext cx="168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9"/>
          <p:cNvCxnSpPr/>
          <p:nvPr/>
        </p:nvCxnSpPr>
        <p:spPr>
          <a:xfrm>
            <a:off x="8909350"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nvPr>
        </p:nvSpPr>
        <p:spPr>
          <a:xfrm>
            <a:off x="720000"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19"/>
          <p:cNvSpPr txBox="1">
            <a:spLocks noGrp="1"/>
          </p:cNvSpPr>
          <p:nvPr>
            <p:ph type="subTitle" idx="2"/>
          </p:nvPr>
        </p:nvSpPr>
        <p:spPr>
          <a:xfrm>
            <a:off x="3306477"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19"/>
          <p:cNvSpPr txBox="1">
            <a:spLocks noGrp="1"/>
          </p:cNvSpPr>
          <p:nvPr>
            <p:ph type="subTitle" idx="3"/>
          </p:nvPr>
        </p:nvSpPr>
        <p:spPr>
          <a:xfrm>
            <a:off x="5892953" y="2275026"/>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19"/>
          <p:cNvSpPr txBox="1">
            <a:spLocks noGrp="1"/>
          </p:cNvSpPr>
          <p:nvPr>
            <p:ph type="subTitle" idx="4"/>
          </p:nvPr>
        </p:nvSpPr>
        <p:spPr>
          <a:xfrm>
            <a:off x="720000"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1" name="Google Shape;141;p19"/>
          <p:cNvSpPr txBox="1">
            <a:spLocks noGrp="1"/>
          </p:cNvSpPr>
          <p:nvPr>
            <p:ph type="subTitle" idx="5"/>
          </p:nvPr>
        </p:nvSpPr>
        <p:spPr>
          <a:xfrm>
            <a:off x="3306484"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2" name="Google Shape;142;p19"/>
          <p:cNvSpPr txBox="1">
            <a:spLocks noGrp="1"/>
          </p:cNvSpPr>
          <p:nvPr>
            <p:ph type="subTitle" idx="6"/>
          </p:nvPr>
        </p:nvSpPr>
        <p:spPr>
          <a:xfrm>
            <a:off x="5892959"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7"/>
        <p:cNvGrpSpPr/>
        <p:nvPr/>
      </p:nvGrpSpPr>
      <p:grpSpPr>
        <a:xfrm>
          <a:off x="0" y="0"/>
          <a:ext cx="0" cy="0"/>
          <a:chOff x="0" y="0"/>
          <a:chExt cx="0" cy="0"/>
        </a:xfrm>
      </p:grpSpPr>
      <p:sp>
        <p:nvSpPr>
          <p:cNvPr id="178" name="Google Shape;178;p22"/>
          <p:cNvSpPr/>
          <p:nvPr/>
        </p:nvSpPr>
        <p:spPr>
          <a:xfrm>
            <a:off x="6341100" y="0"/>
            <a:ext cx="28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2"/>
          <p:cNvCxnSpPr/>
          <p:nvPr/>
        </p:nvCxnSpPr>
        <p:spPr>
          <a:xfrm>
            <a:off x="517944"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2"/>
          <p:cNvSpPr txBox="1">
            <a:spLocks noGrp="1"/>
          </p:cNvSpPr>
          <p:nvPr>
            <p:ph type="title"/>
          </p:nvPr>
        </p:nvSpPr>
        <p:spPr>
          <a:xfrm>
            <a:off x="7132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22"/>
          <p:cNvSpPr txBox="1">
            <a:spLocks noGrp="1"/>
          </p:cNvSpPr>
          <p:nvPr>
            <p:ph type="subTitle" idx="1"/>
          </p:nvPr>
        </p:nvSpPr>
        <p:spPr>
          <a:xfrm>
            <a:off x="713225" y="1628575"/>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2" name="Google Shape;182;p22"/>
          <p:cNvSpPr txBox="1"/>
          <p:nvPr/>
        </p:nvSpPr>
        <p:spPr>
          <a:xfrm>
            <a:off x="713225" y="3528875"/>
            <a:ext cx="3765000" cy="668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000">
                <a:solidFill>
                  <a:schemeClr val="dk1"/>
                </a:solidFill>
                <a:latin typeface="Poppins"/>
                <a:ea typeface="Poppins"/>
                <a:cs typeface="Poppins"/>
                <a:sym typeface="Poppins"/>
              </a:rPr>
              <a:t>, and includes icons by </a:t>
            </a:r>
            <a:r>
              <a:rPr lang="en" sz="10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a:solidFill>
                <a:schemeClr val="dk1"/>
              </a:solidFill>
              <a:latin typeface="Poppins"/>
              <a:ea typeface="Poppins"/>
              <a:cs typeface="Poppins"/>
              <a:sym typeface="Poppi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sp>
        <p:nvSpPr>
          <p:cNvPr id="184" name="Google Shape;184;p23"/>
          <p:cNvSpPr/>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23"/>
          <p:cNvCxnSpPr/>
          <p:nvPr/>
        </p:nvCxnSpPr>
        <p:spPr>
          <a:xfrm>
            <a:off x="4792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31100" y="313050"/>
            <a:ext cx="6464400" cy="0"/>
            <a:chOff x="2220050" y="1547100"/>
            <a:chExt cx="6464400" cy="0"/>
          </a:xfrm>
        </p:grpSpPr>
        <p:cxnSp>
          <p:nvCxnSpPr>
            <p:cNvPr id="187" name="Google Shape;187;p2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9"/>
        <p:cNvGrpSpPr/>
        <p:nvPr/>
      </p:nvGrpSpPr>
      <p:grpSpPr>
        <a:xfrm>
          <a:off x="0" y="0"/>
          <a:ext cx="0" cy="0"/>
          <a:chOff x="0" y="0"/>
          <a:chExt cx="0" cy="0"/>
        </a:xfrm>
      </p:grpSpPr>
      <p:sp>
        <p:nvSpPr>
          <p:cNvPr id="190" name="Google Shape;190;p24"/>
          <p:cNvSpPr/>
          <p:nvPr/>
        </p:nvSpPr>
        <p:spPr>
          <a:xfrm flipH="1">
            <a:off x="-18775" y="-35700"/>
            <a:ext cx="1368000" cy="517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24"/>
          <p:cNvCxnSpPr/>
          <p:nvPr/>
        </p:nvCxnSpPr>
        <p:spPr>
          <a:xfrm>
            <a:off x="8430781"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1798975" y="266225"/>
            <a:ext cx="7429500" cy="0"/>
            <a:chOff x="2220050" y="1547100"/>
            <a:chExt cx="7429500" cy="0"/>
          </a:xfrm>
        </p:grpSpPr>
        <p:cxnSp>
          <p:nvCxnSpPr>
            <p:cNvPr id="193" name="Google Shape;193;p2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911750" y="0"/>
            <a:ext cx="3232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7128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6" name="Google Shape;16;p3"/>
          <p:cNvSpPr txBox="1">
            <a:spLocks noGrp="1"/>
          </p:cNvSpPr>
          <p:nvPr>
            <p:ph type="title"/>
          </p:nvPr>
        </p:nvSpPr>
        <p:spPr>
          <a:xfrm>
            <a:off x="1500200" y="2699650"/>
            <a:ext cx="3362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500200" y="1602050"/>
            <a:ext cx="12888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7776150" y="0"/>
            <a:ext cx="1368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2556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nvPr>
        </p:nvSpPr>
        <p:spPr>
          <a:xfrm>
            <a:off x="720000" y="445025"/>
            <a:ext cx="6166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3873881" y="2193146"/>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720000" y="2193152"/>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720000"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 name="Google Shape;33;p5"/>
          <p:cNvSpPr txBox="1">
            <a:spLocks noGrp="1"/>
          </p:cNvSpPr>
          <p:nvPr>
            <p:ph type="subTitle" idx="4"/>
          </p:nvPr>
        </p:nvSpPr>
        <p:spPr>
          <a:xfrm>
            <a:off x="3873881"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34" name="Google Shape;34;p5"/>
          <p:cNvGrpSpPr/>
          <p:nvPr/>
        </p:nvGrpSpPr>
        <p:grpSpPr>
          <a:xfrm flipH="1">
            <a:off x="-18775" y="4604000"/>
            <a:ext cx="7429500" cy="0"/>
            <a:chOff x="2220050" y="1547100"/>
            <a:chExt cx="7429500" cy="0"/>
          </a:xfrm>
        </p:grpSpPr>
        <p:cxnSp>
          <p:nvCxnSpPr>
            <p:cNvPr id="35" name="Google Shape;35;p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7"/>
          <p:cNvCxnSpPr/>
          <p:nvPr/>
        </p:nvCxnSpPr>
        <p:spPr>
          <a:xfrm>
            <a:off x="1232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nvPr>
        </p:nvSpPr>
        <p:spPr>
          <a:xfrm>
            <a:off x="720000" y="1413363"/>
            <a:ext cx="53214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48" name="Google Shape;48;p7"/>
          <p:cNvSpPr txBox="1">
            <a:spLocks noGrp="1"/>
          </p:cNvSpPr>
          <p:nvPr>
            <p:ph type="title"/>
          </p:nvPr>
        </p:nvSpPr>
        <p:spPr>
          <a:xfrm>
            <a:off x="720000" y="445025"/>
            <a:ext cx="5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93775" y="4604000"/>
            <a:ext cx="4197300" cy="0"/>
            <a:chOff x="2220050" y="1547100"/>
            <a:chExt cx="4197300" cy="0"/>
          </a:xfrm>
        </p:grpSpPr>
        <p:cxnSp>
          <p:nvCxnSpPr>
            <p:cNvPr id="50" name="Google Shape;50;p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3454075" y="13071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4" name="Google Shape;54;p8"/>
          <p:cNvSpPr/>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8"/>
          <p:cNvCxnSpPr/>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56" name="Google Shape;56;p8"/>
          <p:cNvGrpSpPr/>
          <p:nvPr/>
        </p:nvGrpSpPr>
        <p:grpSpPr>
          <a:xfrm>
            <a:off x="3230850" y="4760600"/>
            <a:ext cx="6025500" cy="0"/>
            <a:chOff x="2220050" y="1547100"/>
            <a:chExt cx="6025500" cy="0"/>
          </a:xfrm>
        </p:grpSpPr>
        <p:cxnSp>
          <p:nvCxnSpPr>
            <p:cNvPr id="57" name="Google Shape;57;p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8" name="Google Shape;58;p8"/>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5555725" y="0"/>
            <a:ext cx="3588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13225" y="1254000"/>
            <a:ext cx="41586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2" name="Google Shape;62;p9"/>
          <p:cNvSpPr txBox="1">
            <a:spLocks noGrp="1"/>
          </p:cNvSpPr>
          <p:nvPr>
            <p:ph type="subTitle" idx="1"/>
          </p:nvPr>
        </p:nvSpPr>
        <p:spPr>
          <a:xfrm>
            <a:off x="713225" y="3218400"/>
            <a:ext cx="41586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63" name="Google Shape;63;p9"/>
          <p:cNvCxnSpPr/>
          <p:nvPr/>
        </p:nvCxnSpPr>
        <p:spPr>
          <a:xfrm>
            <a:off x="51794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93775" y="4604000"/>
            <a:ext cx="4197300" cy="0"/>
            <a:chOff x="2220050" y="1547100"/>
            <a:chExt cx="4197300" cy="0"/>
          </a:xfrm>
        </p:grpSpPr>
        <p:cxnSp>
          <p:nvCxnSpPr>
            <p:cNvPr id="65" name="Google Shape;65;p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3091725" y="1412738"/>
            <a:ext cx="5339100" cy="1089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a:spLocks noGrp="1"/>
          </p:cNvSpPr>
          <p:nvPr>
            <p:ph type="subTitle" idx="1"/>
          </p:nvPr>
        </p:nvSpPr>
        <p:spPr>
          <a:xfrm>
            <a:off x="3091725" y="3233663"/>
            <a:ext cx="5339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3" name="Google Shape;73;p11"/>
          <p:cNvSpPr/>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11"/>
          <p:cNvCxnSpPr/>
          <p:nvPr/>
        </p:nvCxnSpPr>
        <p:spPr>
          <a:xfrm>
            <a:off x="8820525"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6"/>
        <p:cNvGrpSpPr/>
        <p:nvPr/>
      </p:nvGrpSpPr>
      <p:grpSpPr>
        <a:xfrm>
          <a:off x="0" y="0"/>
          <a:ext cx="0" cy="0"/>
          <a:chOff x="0" y="0"/>
          <a:chExt cx="0" cy="0"/>
        </a:xfrm>
      </p:grpSpPr>
      <p:sp>
        <p:nvSpPr>
          <p:cNvPr id="77" name="Google Shape;77;p13"/>
          <p:cNvSpPr/>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3"/>
          <p:cNvCxnSpPr/>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79" name="Google Shape;7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720000"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3371772"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3371772"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6023544"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6023544"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720000"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7" name="Google Shape;87;p13"/>
          <p:cNvSpPr txBox="1">
            <a:spLocks noGrp="1"/>
          </p:cNvSpPr>
          <p:nvPr>
            <p:ph type="subTitle" idx="8"/>
          </p:nvPr>
        </p:nvSpPr>
        <p:spPr>
          <a:xfrm>
            <a:off x="3371774"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8" name="Google Shape;88;p13"/>
          <p:cNvSpPr txBox="1">
            <a:spLocks noGrp="1"/>
          </p:cNvSpPr>
          <p:nvPr>
            <p:ph type="subTitle" idx="9"/>
          </p:nvPr>
        </p:nvSpPr>
        <p:spPr>
          <a:xfrm>
            <a:off x="6023548"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9" name="Google Shape;89;p13"/>
          <p:cNvSpPr txBox="1">
            <a:spLocks noGrp="1"/>
          </p:cNvSpPr>
          <p:nvPr>
            <p:ph type="subTitle" idx="13"/>
          </p:nvPr>
        </p:nvSpPr>
        <p:spPr>
          <a:xfrm>
            <a:off x="720000"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0" name="Google Shape;90;p13"/>
          <p:cNvSpPr txBox="1">
            <a:spLocks noGrp="1"/>
          </p:cNvSpPr>
          <p:nvPr>
            <p:ph type="subTitle" idx="14"/>
          </p:nvPr>
        </p:nvSpPr>
        <p:spPr>
          <a:xfrm>
            <a:off x="3371774"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1" name="Google Shape;91;p13"/>
          <p:cNvSpPr txBox="1">
            <a:spLocks noGrp="1"/>
          </p:cNvSpPr>
          <p:nvPr>
            <p:ph type="subTitle" idx="15"/>
          </p:nvPr>
        </p:nvSpPr>
        <p:spPr>
          <a:xfrm>
            <a:off x="6023548"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92" name="Google Shape;92;p13"/>
          <p:cNvGrpSpPr/>
          <p:nvPr/>
        </p:nvGrpSpPr>
        <p:grpSpPr>
          <a:xfrm>
            <a:off x="720000" y="4854300"/>
            <a:ext cx="8536500" cy="0"/>
            <a:chOff x="2220050" y="1547100"/>
            <a:chExt cx="8536500" cy="0"/>
          </a:xfrm>
        </p:grpSpPr>
        <p:cxnSp>
          <p:nvCxnSpPr>
            <p:cNvPr id="93" name="Google Shape;93;p1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94" name="Google Shape;94;p13"/>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5" r:id="rId10"/>
    <p:sldLayoutId id="2147483668"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099336" y="2238156"/>
            <a:ext cx="6350100" cy="143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Revisiting Deep Learning Models for Tabular Data</a:t>
            </a:r>
            <a:endParaRPr lang="en-US"/>
          </a:p>
        </p:txBody>
      </p:sp>
      <p:grpSp>
        <p:nvGrpSpPr>
          <p:cNvPr id="207" name="Google Shape;207;p28"/>
          <p:cNvGrpSpPr/>
          <p:nvPr/>
        </p:nvGrpSpPr>
        <p:grpSpPr>
          <a:xfrm>
            <a:off x="2220050" y="1547100"/>
            <a:ext cx="7055100" cy="0"/>
            <a:chOff x="2220050" y="1547100"/>
            <a:chExt cx="7055100" cy="0"/>
          </a:xfrm>
        </p:grpSpPr>
        <p:cxnSp>
          <p:nvCxnSpPr>
            <p:cNvPr id="208" name="Google Shape;208;p2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09" name="Google Shape;209;p28"/>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diagram of a computer data&#10;&#10;Description automatically generated with medium confidence">
            <a:extLst>
              <a:ext uri="{FF2B5EF4-FFF2-40B4-BE49-F238E27FC236}">
                <a16:creationId xmlns:a16="http://schemas.microsoft.com/office/drawing/2014/main" id="{2C4CF7FB-A608-32C0-2186-EC05939EC1C8}"/>
              </a:ext>
            </a:extLst>
          </p:cNvPr>
          <p:cNvPicPr>
            <a:picLocks noChangeAspect="1"/>
          </p:cNvPicPr>
          <p:nvPr/>
        </p:nvPicPr>
        <p:blipFill>
          <a:blip r:embed="rId3"/>
          <a:stretch>
            <a:fillRect/>
          </a:stretch>
        </p:blipFill>
        <p:spPr>
          <a:xfrm>
            <a:off x="1375675" y="237214"/>
            <a:ext cx="6816436" cy="3005496"/>
          </a:xfrm>
          <a:prstGeom prst="rect">
            <a:avLst/>
          </a:prstGeom>
        </p:spPr>
      </p:pic>
      <p:pic>
        <p:nvPicPr>
          <p:cNvPr id="6" name="Picture 5">
            <a:extLst>
              <a:ext uri="{FF2B5EF4-FFF2-40B4-BE49-F238E27FC236}">
                <a16:creationId xmlns:a16="http://schemas.microsoft.com/office/drawing/2014/main" id="{80335BDD-7F67-2D75-EC59-1E741231090F}"/>
              </a:ext>
            </a:extLst>
          </p:cNvPr>
          <p:cNvPicPr>
            <a:picLocks noChangeAspect="1"/>
          </p:cNvPicPr>
          <p:nvPr/>
        </p:nvPicPr>
        <p:blipFill>
          <a:blip r:embed="rId4"/>
          <a:stretch>
            <a:fillRect/>
          </a:stretch>
        </p:blipFill>
        <p:spPr>
          <a:xfrm>
            <a:off x="951889" y="3064859"/>
            <a:ext cx="7772400" cy="928168"/>
          </a:xfrm>
          <a:prstGeom prst="rect">
            <a:avLst/>
          </a:prstGeom>
        </p:spPr>
      </p:pic>
    </p:spTree>
    <p:extLst>
      <p:ext uri="{BB962C8B-B14F-4D97-AF65-F5344CB8AC3E}">
        <p14:creationId xmlns:p14="http://schemas.microsoft.com/office/powerpoint/2010/main" val="245081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descr="A diagram of a transformer&#10;&#10;Description automatically generated">
            <a:extLst>
              <a:ext uri="{FF2B5EF4-FFF2-40B4-BE49-F238E27FC236}">
                <a16:creationId xmlns:a16="http://schemas.microsoft.com/office/drawing/2014/main" id="{B50FC1D9-0ECB-ED71-1D1F-485ABC5D64DA}"/>
              </a:ext>
            </a:extLst>
          </p:cNvPr>
          <p:cNvPicPr>
            <a:picLocks noChangeAspect="1"/>
          </p:cNvPicPr>
          <p:nvPr/>
        </p:nvPicPr>
        <p:blipFill>
          <a:blip r:embed="rId3"/>
          <a:stretch>
            <a:fillRect/>
          </a:stretch>
        </p:blipFill>
        <p:spPr>
          <a:xfrm>
            <a:off x="1011382" y="156442"/>
            <a:ext cx="7425600" cy="4041888"/>
          </a:xfrm>
          <a:prstGeom prst="rect">
            <a:avLst/>
          </a:prstGeom>
        </p:spPr>
      </p:pic>
    </p:spTree>
    <p:extLst>
      <p:ext uri="{BB962C8B-B14F-4D97-AF65-F5344CB8AC3E}">
        <p14:creationId xmlns:p14="http://schemas.microsoft.com/office/powerpoint/2010/main" val="46314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diagram of a multi-layered diagram&#10;&#10;Description automatically generated with medium confidence">
            <a:extLst>
              <a:ext uri="{FF2B5EF4-FFF2-40B4-BE49-F238E27FC236}">
                <a16:creationId xmlns:a16="http://schemas.microsoft.com/office/drawing/2014/main" id="{129331A7-C76F-5367-F3D3-205678369D35}"/>
              </a:ext>
            </a:extLst>
          </p:cNvPr>
          <p:cNvPicPr>
            <a:picLocks noChangeAspect="1"/>
          </p:cNvPicPr>
          <p:nvPr/>
        </p:nvPicPr>
        <p:blipFill>
          <a:blip r:embed="rId3"/>
          <a:stretch>
            <a:fillRect/>
          </a:stretch>
        </p:blipFill>
        <p:spPr>
          <a:xfrm>
            <a:off x="821460" y="310573"/>
            <a:ext cx="7772400" cy="3467686"/>
          </a:xfrm>
          <a:prstGeom prst="rect">
            <a:avLst/>
          </a:prstGeom>
        </p:spPr>
      </p:pic>
    </p:spTree>
    <p:extLst>
      <p:ext uri="{BB962C8B-B14F-4D97-AF65-F5344CB8AC3E}">
        <p14:creationId xmlns:p14="http://schemas.microsoft.com/office/powerpoint/2010/main" val="2091615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descr="A white text with black text&#10;&#10;Description automatically generated with medium confidence">
            <a:extLst>
              <a:ext uri="{FF2B5EF4-FFF2-40B4-BE49-F238E27FC236}">
                <a16:creationId xmlns:a16="http://schemas.microsoft.com/office/drawing/2014/main" id="{F626A844-0151-48DF-8C40-3CF12EF7F9BD}"/>
              </a:ext>
            </a:extLst>
          </p:cNvPr>
          <p:cNvPicPr>
            <a:picLocks noChangeAspect="1"/>
          </p:cNvPicPr>
          <p:nvPr/>
        </p:nvPicPr>
        <p:blipFill>
          <a:blip r:embed="rId3"/>
          <a:stretch>
            <a:fillRect/>
          </a:stretch>
        </p:blipFill>
        <p:spPr>
          <a:xfrm>
            <a:off x="969819" y="450145"/>
            <a:ext cx="7772400" cy="3630279"/>
          </a:xfrm>
          <a:prstGeom prst="rect">
            <a:avLst/>
          </a:prstGeom>
        </p:spPr>
      </p:pic>
    </p:spTree>
    <p:extLst>
      <p:ext uri="{BB962C8B-B14F-4D97-AF65-F5344CB8AC3E}">
        <p14:creationId xmlns:p14="http://schemas.microsoft.com/office/powerpoint/2010/main" val="3393727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white background with black text&#10;&#10;Description automatically generated">
            <a:extLst>
              <a:ext uri="{FF2B5EF4-FFF2-40B4-BE49-F238E27FC236}">
                <a16:creationId xmlns:a16="http://schemas.microsoft.com/office/drawing/2014/main" id="{8BDFD02B-64CF-AD91-49AA-53245C39D3AE}"/>
              </a:ext>
            </a:extLst>
          </p:cNvPr>
          <p:cNvPicPr>
            <a:picLocks noChangeAspect="1"/>
          </p:cNvPicPr>
          <p:nvPr/>
        </p:nvPicPr>
        <p:blipFill>
          <a:blip r:embed="rId3"/>
          <a:stretch>
            <a:fillRect/>
          </a:stretch>
        </p:blipFill>
        <p:spPr>
          <a:xfrm>
            <a:off x="685800" y="483178"/>
            <a:ext cx="7772400" cy="1265959"/>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848976BE-9DA4-634F-A40E-2DFFD30B8832}"/>
              </a:ext>
            </a:extLst>
          </p:cNvPr>
          <p:cNvPicPr>
            <a:picLocks noChangeAspect="1"/>
          </p:cNvPicPr>
          <p:nvPr/>
        </p:nvPicPr>
        <p:blipFill>
          <a:blip r:embed="rId4"/>
          <a:stretch>
            <a:fillRect/>
          </a:stretch>
        </p:blipFill>
        <p:spPr>
          <a:xfrm>
            <a:off x="685800" y="2302655"/>
            <a:ext cx="7772400" cy="1530927"/>
          </a:xfrm>
          <a:prstGeom prst="rect">
            <a:avLst/>
          </a:prstGeom>
        </p:spPr>
      </p:pic>
    </p:spTree>
    <p:extLst>
      <p:ext uri="{BB962C8B-B14F-4D97-AF65-F5344CB8AC3E}">
        <p14:creationId xmlns:p14="http://schemas.microsoft.com/office/powerpoint/2010/main" val="3793697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3091725" y="1412738"/>
            <a:ext cx="5339100" cy="108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382" name="Google Shape;382;p42"/>
          <p:cNvGrpSpPr/>
          <p:nvPr/>
        </p:nvGrpSpPr>
        <p:grpSpPr>
          <a:xfrm>
            <a:off x="3372625" y="2806713"/>
            <a:ext cx="5902500" cy="0"/>
            <a:chOff x="2220050" y="1547100"/>
            <a:chExt cx="5902500" cy="0"/>
          </a:xfrm>
        </p:grpSpPr>
        <p:cxnSp>
          <p:nvCxnSpPr>
            <p:cNvPr id="383" name="Google Shape;383;p4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84" name="Google Shape;384;p42"/>
            <p:cNvCxnSpPr/>
            <p:nvPr/>
          </p:nvCxnSpPr>
          <p:spPr>
            <a:xfrm>
              <a:off x="2684450" y="1547100"/>
              <a:ext cx="5438100" cy="0"/>
            </a:xfrm>
            <a:prstGeom prst="straightConnector1">
              <a:avLst/>
            </a:prstGeom>
            <a:noFill/>
            <a:ln w="9525" cap="flat" cmpd="sng">
              <a:solidFill>
                <a:schemeClr val="dk1"/>
              </a:solidFill>
              <a:prstDash val="solid"/>
              <a:round/>
              <a:headEnd type="none" w="med" len="med"/>
              <a:tailEnd type="none" w="med" len="med"/>
            </a:ln>
          </p:spPr>
        </p:cxnSp>
      </p:grpSp>
      <p:sp>
        <p:nvSpPr>
          <p:cNvPr id="2" name="Google Shape;260;p33">
            <a:extLst>
              <a:ext uri="{FF2B5EF4-FFF2-40B4-BE49-F238E27FC236}">
                <a16:creationId xmlns:a16="http://schemas.microsoft.com/office/drawing/2014/main" id="{613CA256-F667-549F-7052-0CF78DA7DA16}"/>
              </a:ext>
            </a:extLst>
          </p:cNvPr>
          <p:cNvSpPr txBox="1">
            <a:spLocks/>
          </p:cNvSpPr>
          <p:nvPr/>
        </p:nvSpPr>
        <p:spPr>
          <a:xfrm>
            <a:off x="3714551" y="2806713"/>
            <a:ext cx="5683048"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Poppins"/>
              <a:buNone/>
              <a:defRPr sz="60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9pPr>
          </a:lstStyle>
          <a:p>
            <a:pPr algn="l"/>
            <a:r>
              <a:rPr lang="en-US">
                <a:solidFill>
                  <a:schemeClr val="tx1"/>
                </a:solidFill>
              </a:rPr>
              <a:t>Experiments</a:t>
            </a:r>
          </a:p>
        </p:txBody>
      </p:sp>
    </p:spTree>
    <p:extLst>
      <p:ext uri="{BB962C8B-B14F-4D97-AF65-F5344CB8AC3E}">
        <p14:creationId xmlns:p14="http://schemas.microsoft.com/office/powerpoint/2010/main" val="3464865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descr="A black and white text on a white background&#10;&#10;Description automatically generated">
            <a:extLst>
              <a:ext uri="{FF2B5EF4-FFF2-40B4-BE49-F238E27FC236}">
                <a16:creationId xmlns:a16="http://schemas.microsoft.com/office/drawing/2014/main" id="{44D6F33D-A341-19ED-030B-8CFB1EBA225D}"/>
              </a:ext>
            </a:extLst>
          </p:cNvPr>
          <p:cNvPicPr>
            <a:picLocks noChangeAspect="1"/>
          </p:cNvPicPr>
          <p:nvPr/>
        </p:nvPicPr>
        <p:blipFill>
          <a:blip r:embed="rId3"/>
          <a:stretch>
            <a:fillRect/>
          </a:stretch>
        </p:blipFill>
        <p:spPr>
          <a:xfrm>
            <a:off x="685800" y="206581"/>
            <a:ext cx="7772400" cy="4020787"/>
          </a:xfrm>
          <a:prstGeom prst="rect">
            <a:avLst/>
          </a:prstGeom>
        </p:spPr>
      </p:pic>
    </p:spTree>
    <p:extLst>
      <p:ext uri="{BB962C8B-B14F-4D97-AF65-F5344CB8AC3E}">
        <p14:creationId xmlns:p14="http://schemas.microsoft.com/office/powerpoint/2010/main" val="998870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screenshot of a computer&#10;&#10;Description automatically generated">
            <a:extLst>
              <a:ext uri="{FF2B5EF4-FFF2-40B4-BE49-F238E27FC236}">
                <a16:creationId xmlns:a16="http://schemas.microsoft.com/office/drawing/2014/main" id="{BE66837D-D1B4-7985-164F-5DEC9212A17E}"/>
              </a:ext>
            </a:extLst>
          </p:cNvPr>
          <p:cNvPicPr>
            <a:picLocks noChangeAspect="1"/>
          </p:cNvPicPr>
          <p:nvPr/>
        </p:nvPicPr>
        <p:blipFill>
          <a:blip r:embed="rId3"/>
          <a:stretch>
            <a:fillRect/>
          </a:stretch>
        </p:blipFill>
        <p:spPr>
          <a:xfrm>
            <a:off x="685800" y="590759"/>
            <a:ext cx="7772400" cy="3273473"/>
          </a:xfrm>
          <a:prstGeom prst="rect">
            <a:avLst/>
          </a:prstGeom>
        </p:spPr>
      </p:pic>
    </p:spTree>
    <p:extLst>
      <p:ext uri="{BB962C8B-B14F-4D97-AF65-F5344CB8AC3E}">
        <p14:creationId xmlns:p14="http://schemas.microsoft.com/office/powerpoint/2010/main" val="2749858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descr="A table with numbers and symbols&#10;&#10;Description automatically generated">
            <a:extLst>
              <a:ext uri="{FF2B5EF4-FFF2-40B4-BE49-F238E27FC236}">
                <a16:creationId xmlns:a16="http://schemas.microsoft.com/office/drawing/2014/main" id="{3185CCBE-5490-0B0A-672A-1AE44E2C1512}"/>
              </a:ext>
            </a:extLst>
          </p:cNvPr>
          <p:cNvPicPr>
            <a:picLocks noChangeAspect="1"/>
          </p:cNvPicPr>
          <p:nvPr/>
        </p:nvPicPr>
        <p:blipFill>
          <a:blip r:embed="rId3"/>
          <a:stretch>
            <a:fillRect/>
          </a:stretch>
        </p:blipFill>
        <p:spPr>
          <a:xfrm>
            <a:off x="886690" y="424402"/>
            <a:ext cx="7772400" cy="3556280"/>
          </a:xfrm>
          <a:prstGeom prst="rect">
            <a:avLst/>
          </a:prstGeom>
        </p:spPr>
      </p:pic>
    </p:spTree>
    <p:extLst>
      <p:ext uri="{BB962C8B-B14F-4D97-AF65-F5344CB8AC3E}">
        <p14:creationId xmlns:p14="http://schemas.microsoft.com/office/powerpoint/2010/main" val="335705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screenshot of a graph&#10;&#10;Description automatically generated">
            <a:extLst>
              <a:ext uri="{FF2B5EF4-FFF2-40B4-BE49-F238E27FC236}">
                <a16:creationId xmlns:a16="http://schemas.microsoft.com/office/drawing/2014/main" id="{E091FFD6-7A3F-5432-4E1E-D575404503F1}"/>
              </a:ext>
            </a:extLst>
          </p:cNvPr>
          <p:cNvPicPr>
            <a:picLocks noChangeAspect="1"/>
          </p:cNvPicPr>
          <p:nvPr/>
        </p:nvPicPr>
        <p:blipFill>
          <a:blip r:embed="rId3"/>
          <a:stretch>
            <a:fillRect/>
          </a:stretch>
        </p:blipFill>
        <p:spPr>
          <a:xfrm>
            <a:off x="928255" y="220313"/>
            <a:ext cx="7772400" cy="4106173"/>
          </a:xfrm>
          <a:prstGeom prst="rect">
            <a:avLst/>
          </a:prstGeom>
        </p:spPr>
      </p:pic>
    </p:spTree>
    <p:extLst>
      <p:ext uri="{BB962C8B-B14F-4D97-AF65-F5344CB8AC3E}">
        <p14:creationId xmlns:p14="http://schemas.microsoft.com/office/powerpoint/2010/main" val="368526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24" name="Google Shape;224;p30"/>
          <p:cNvSpPr txBox="1">
            <a:spLocks noGrp="1"/>
          </p:cNvSpPr>
          <p:nvPr>
            <p:ph type="title" idx="2"/>
          </p:nvPr>
        </p:nvSpPr>
        <p:spPr>
          <a:xfrm>
            <a:off x="720000" y="1579950"/>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25" name="Google Shape;225;p30"/>
          <p:cNvSpPr txBox="1">
            <a:spLocks noGrp="1"/>
          </p:cNvSpPr>
          <p:nvPr>
            <p:ph type="title" idx="3"/>
          </p:nvPr>
        </p:nvSpPr>
        <p:spPr>
          <a:xfrm>
            <a:off x="720000" y="2914288"/>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26" name="Google Shape;226;p30"/>
          <p:cNvSpPr txBox="1">
            <a:spLocks noGrp="1"/>
          </p:cNvSpPr>
          <p:nvPr>
            <p:ph type="title" idx="4"/>
          </p:nvPr>
        </p:nvSpPr>
        <p:spPr>
          <a:xfrm>
            <a:off x="3371772" y="1579950"/>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27" name="Google Shape;227;p30"/>
          <p:cNvSpPr txBox="1">
            <a:spLocks noGrp="1"/>
          </p:cNvSpPr>
          <p:nvPr>
            <p:ph type="title" idx="5"/>
          </p:nvPr>
        </p:nvSpPr>
        <p:spPr>
          <a:xfrm>
            <a:off x="3371772" y="2914288"/>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228" name="Google Shape;228;p30"/>
          <p:cNvSpPr txBox="1">
            <a:spLocks noGrp="1"/>
          </p:cNvSpPr>
          <p:nvPr>
            <p:ph type="title" idx="6"/>
          </p:nvPr>
        </p:nvSpPr>
        <p:spPr>
          <a:xfrm>
            <a:off x="6023544" y="1579950"/>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30" name="Google Shape;230;p30"/>
          <p:cNvSpPr txBox="1">
            <a:spLocks noGrp="1"/>
          </p:cNvSpPr>
          <p:nvPr>
            <p:ph type="subTitle" idx="1"/>
          </p:nvPr>
        </p:nvSpPr>
        <p:spPr>
          <a:xfrm>
            <a:off x="720000" y="1978648"/>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1" name="Google Shape;231;p30"/>
          <p:cNvSpPr txBox="1">
            <a:spLocks noGrp="1"/>
          </p:cNvSpPr>
          <p:nvPr>
            <p:ph type="subTitle" idx="8"/>
          </p:nvPr>
        </p:nvSpPr>
        <p:spPr>
          <a:xfrm>
            <a:off x="3371774" y="1978648"/>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232" name="Google Shape;232;p30"/>
          <p:cNvSpPr txBox="1">
            <a:spLocks noGrp="1"/>
          </p:cNvSpPr>
          <p:nvPr>
            <p:ph type="subTitle" idx="9"/>
          </p:nvPr>
        </p:nvSpPr>
        <p:spPr>
          <a:xfrm>
            <a:off x="6023548" y="1978648"/>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a:t>
            </a:r>
            <a:endParaRPr/>
          </a:p>
        </p:txBody>
      </p:sp>
      <p:sp>
        <p:nvSpPr>
          <p:cNvPr id="233" name="Google Shape;233;p30"/>
          <p:cNvSpPr txBox="1">
            <a:spLocks noGrp="1"/>
          </p:cNvSpPr>
          <p:nvPr>
            <p:ph type="subTitle" idx="13"/>
          </p:nvPr>
        </p:nvSpPr>
        <p:spPr>
          <a:xfrm>
            <a:off x="720000" y="3313049"/>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Experiments</a:t>
            </a:r>
            <a:endParaRPr/>
          </a:p>
        </p:txBody>
      </p:sp>
      <p:sp>
        <p:nvSpPr>
          <p:cNvPr id="234" name="Google Shape;234;p30"/>
          <p:cNvSpPr txBox="1">
            <a:spLocks noGrp="1"/>
          </p:cNvSpPr>
          <p:nvPr>
            <p:ph type="subTitle" idx="14"/>
          </p:nvPr>
        </p:nvSpPr>
        <p:spPr>
          <a:xfrm>
            <a:off x="3371774" y="3313049"/>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500200" y="2699650"/>
            <a:ext cx="39862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61" name="Google Shape;261;p33"/>
          <p:cNvSpPr txBox="1">
            <a:spLocks noGrp="1"/>
          </p:cNvSpPr>
          <p:nvPr>
            <p:ph type="title" idx="2"/>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31559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descr="A white background with black text&#10;&#10;Description automatically generated">
            <a:extLst>
              <a:ext uri="{FF2B5EF4-FFF2-40B4-BE49-F238E27FC236}">
                <a16:creationId xmlns:a16="http://schemas.microsoft.com/office/drawing/2014/main" id="{1F1C9ACB-4F52-4C08-49B7-A5D914E2DD13}"/>
              </a:ext>
            </a:extLst>
          </p:cNvPr>
          <p:cNvPicPr>
            <a:picLocks noChangeAspect="1"/>
          </p:cNvPicPr>
          <p:nvPr/>
        </p:nvPicPr>
        <p:blipFill>
          <a:blip r:embed="rId3"/>
          <a:stretch>
            <a:fillRect/>
          </a:stretch>
        </p:blipFill>
        <p:spPr>
          <a:xfrm>
            <a:off x="1018309" y="0"/>
            <a:ext cx="7535827" cy="4260911"/>
          </a:xfrm>
          <a:prstGeom prst="rect">
            <a:avLst/>
          </a:prstGeom>
        </p:spPr>
      </p:pic>
    </p:spTree>
    <p:extLst>
      <p:ext uri="{BB962C8B-B14F-4D97-AF65-F5344CB8AC3E}">
        <p14:creationId xmlns:p14="http://schemas.microsoft.com/office/powerpoint/2010/main" val="1570493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txBox="1">
            <a:spLocks noGrp="1"/>
          </p:cNvSpPr>
          <p:nvPr>
            <p:ph type="title"/>
          </p:nvPr>
        </p:nvSpPr>
        <p:spPr>
          <a:xfrm>
            <a:off x="713225" y="653901"/>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466" name="Google Shape;466;p47"/>
          <p:cNvSpPr txBox="1"/>
          <p:nvPr/>
        </p:nvSpPr>
        <p:spPr>
          <a:xfrm>
            <a:off x="713225" y="4240775"/>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grpSp>
        <p:nvGrpSpPr>
          <p:cNvPr id="467" name="Google Shape;467;p47"/>
          <p:cNvGrpSpPr/>
          <p:nvPr/>
        </p:nvGrpSpPr>
        <p:grpSpPr>
          <a:xfrm flipH="1">
            <a:off x="-84175" y="2908225"/>
            <a:ext cx="4949100" cy="0"/>
            <a:chOff x="2220050" y="1547100"/>
            <a:chExt cx="4949100" cy="0"/>
          </a:xfrm>
        </p:grpSpPr>
        <p:cxnSp>
          <p:nvCxnSpPr>
            <p:cNvPr id="468" name="Google Shape;468;p4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69" name="Google Shape;469;p47"/>
            <p:cNvCxnSpPr/>
            <p:nvPr/>
          </p:nvCxnSpPr>
          <p:spPr>
            <a:xfrm>
              <a:off x="2684450" y="1547100"/>
              <a:ext cx="4484700" cy="0"/>
            </a:xfrm>
            <a:prstGeom prst="straightConnector1">
              <a:avLst/>
            </a:prstGeom>
            <a:noFill/>
            <a:ln w="9525" cap="flat" cmpd="sng">
              <a:solidFill>
                <a:schemeClr val="dk1"/>
              </a:solidFill>
              <a:prstDash val="solid"/>
              <a:round/>
              <a:headEnd type="none" w="med" len="med"/>
              <a:tailEnd type="none" w="med" len="med"/>
            </a:ln>
          </p:spPr>
        </p:cxnSp>
      </p:grpSp>
      <p:sp>
        <p:nvSpPr>
          <p:cNvPr id="470" name="Google Shape;470;p47"/>
          <p:cNvSpPr/>
          <p:nvPr/>
        </p:nvSpPr>
        <p:spPr>
          <a:xfrm>
            <a:off x="787295" y="312918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47"/>
          <p:cNvGrpSpPr/>
          <p:nvPr/>
        </p:nvGrpSpPr>
        <p:grpSpPr>
          <a:xfrm>
            <a:off x="1236767" y="3129377"/>
            <a:ext cx="346056" cy="345674"/>
            <a:chOff x="3303268" y="3817349"/>
            <a:chExt cx="346056" cy="345674"/>
          </a:xfrm>
        </p:grpSpPr>
        <p:sp>
          <p:nvSpPr>
            <p:cNvPr id="472" name="Google Shape;472;p4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47"/>
          <p:cNvGrpSpPr/>
          <p:nvPr/>
        </p:nvGrpSpPr>
        <p:grpSpPr>
          <a:xfrm>
            <a:off x="1685856" y="3129377"/>
            <a:ext cx="346056" cy="345674"/>
            <a:chOff x="3752358" y="3817349"/>
            <a:chExt cx="346056" cy="345674"/>
          </a:xfrm>
        </p:grpSpPr>
        <p:sp>
          <p:nvSpPr>
            <p:cNvPr id="477" name="Google Shape;477;p4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47"/>
          <p:cNvGrpSpPr/>
          <p:nvPr/>
        </p:nvGrpSpPr>
        <p:grpSpPr>
          <a:xfrm>
            <a:off x="2134946" y="3129377"/>
            <a:ext cx="346024" cy="345674"/>
            <a:chOff x="4201447" y="3817349"/>
            <a:chExt cx="346024" cy="345674"/>
          </a:xfrm>
        </p:grpSpPr>
        <p:sp>
          <p:nvSpPr>
            <p:cNvPr id="482" name="Google Shape;482;p4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229611" y="2653121"/>
            <a:ext cx="433143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61" name="Google Shape;261;p33"/>
          <p:cNvSpPr txBox="1">
            <a:spLocks noGrp="1"/>
          </p:cNvSpPr>
          <p:nvPr>
            <p:ph type="title" idx="2"/>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91445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720000" y="445025"/>
            <a:ext cx="521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41" name="Google Shape;241;p31"/>
          <p:cNvSpPr txBox="1">
            <a:spLocks noGrp="1"/>
          </p:cNvSpPr>
          <p:nvPr>
            <p:ph type="subTitle" idx="1"/>
          </p:nvPr>
        </p:nvSpPr>
        <p:spPr>
          <a:xfrm>
            <a:off x="720000" y="1202754"/>
            <a:ext cx="4019951" cy="8539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Tabular Data: two-dimensional tables</a:t>
            </a:r>
          </a:p>
          <a:p>
            <a:pPr marL="171450" lvl="0" indent="-171450" algn="l" rtl="0">
              <a:spcBef>
                <a:spcPts val="0"/>
              </a:spcBef>
              <a:spcAft>
                <a:spcPts val="0"/>
              </a:spcAft>
              <a:buFont typeface="Arial" panose="020B0604020202020204" pitchFamily="34" charset="0"/>
              <a:buChar char="•"/>
            </a:pPr>
            <a:r>
              <a:rPr lang="en-US"/>
              <a:t>Rows: objects</a:t>
            </a:r>
          </a:p>
          <a:p>
            <a:pPr marL="171450" lvl="0" indent="-171450" algn="l" rtl="0">
              <a:spcBef>
                <a:spcPts val="0"/>
              </a:spcBef>
              <a:spcAft>
                <a:spcPts val="0"/>
              </a:spcAft>
              <a:buFont typeface="Arial" panose="020B0604020202020204" pitchFamily="34" charset="0"/>
              <a:buChar char="•"/>
            </a:pPr>
            <a:r>
              <a:rPr lang="en-US"/>
              <a:t>Columns: features</a:t>
            </a:r>
          </a:p>
        </p:txBody>
      </p:sp>
      <p:sp>
        <p:nvSpPr>
          <p:cNvPr id="2" name="TextBox 1">
            <a:extLst>
              <a:ext uri="{FF2B5EF4-FFF2-40B4-BE49-F238E27FC236}">
                <a16:creationId xmlns:a16="http://schemas.microsoft.com/office/drawing/2014/main" id="{16BA5A84-1EDD-7047-95E7-6D482D08FCAF}"/>
              </a:ext>
            </a:extLst>
          </p:cNvPr>
          <p:cNvSpPr txBox="1"/>
          <p:nvPr/>
        </p:nvSpPr>
        <p:spPr>
          <a:xfrm>
            <a:off x="720000" y="2786754"/>
            <a:ext cx="3065263" cy="646331"/>
          </a:xfrm>
          <a:prstGeom prst="rect">
            <a:avLst/>
          </a:prstGeom>
          <a:noFill/>
        </p:spPr>
        <p:txBody>
          <a:bodyPr wrap="none" rtlCol="0">
            <a:spAutoFit/>
          </a:bodyPr>
          <a:lstStyle/>
          <a:p>
            <a:pPr marL="0" lvl="0" indent="0" algn="l" rtl="0">
              <a:spcBef>
                <a:spcPts val="0"/>
              </a:spcBef>
              <a:spcAft>
                <a:spcPts val="0"/>
              </a:spcAft>
              <a:buNone/>
            </a:pPr>
            <a:r>
              <a:rPr lang="en-US" sz="1200">
                <a:latin typeface="Poppins" pitchFamily="2" charset="77"/>
                <a:cs typeface="Poppins" pitchFamily="2" charset="77"/>
              </a:rPr>
              <a:t>We focus on supervised ML problems:</a:t>
            </a:r>
          </a:p>
          <a:p>
            <a:pPr marL="171450" lvl="0" indent="-171450" algn="l" rtl="0">
              <a:spcBef>
                <a:spcPts val="0"/>
              </a:spcBef>
              <a:spcAft>
                <a:spcPts val="0"/>
              </a:spcAft>
              <a:buFont typeface="Arial" panose="020B0604020202020204" pitchFamily="34" charset="0"/>
              <a:buChar char="•"/>
            </a:pPr>
            <a:r>
              <a:rPr lang="en-US" sz="1200">
                <a:latin typeface="Poppins" pitchFamily="2" charset="77"/>
                <a:cs typeface="Poppins" pitchFamily="2" charset="77"/>
              </a:rPr>
              <a:t>Regression</a:t>
            </a:r>
          </a:p>
          <a:p>
            <a:pPr marL="171450" lvl="0" indent="-171450" algn="l" rtl="0">
              <a:spcBef>
                <a:spcPts val="0"/>
              </a:spcBef>
              <a:spcAft>
                <a:spcPts val="0"/>
              </a:spcAft>
              <a:buFont typeface="Arial" panose="020B0604020202020204" pitchFamily="34" charset="0"/>
              <a:buChar char="•"/>
            </a:pPr>
            <a:r>
              <a:rPr lang="en-US" sz="1200">
                <a:latin typeface="Poppins" pitchFamily="2" charset="77"/>
                <a:cs typeface="Poppins" pitchFamily="2" charset="77"/>
              </a:rPr>
              <a:t>Classification</a:t>
            </a:r>
          </a:p>
        </p:txBody>
      </p:sp>
      <p:pic>
        <p:nvPicPr>
          <p:cNvPr id="4" name="Picture 3" descr="A group of squares with letters and numbers&#10;&#10;Description automatically generated">
            <a:extLst>
              <a:ext uri="{FF2B5EF4-FFF2-40B4-BE49-F238E27FC236}">
                <a16:creationId xmlns:a16="http://schemas.microsoft.com/office/drawing/2014/main" id="{6D5F765F-8A95-4FE5-4F79-22F065FBC65B}"/>
              </a:ext>
            </a:extLst>
          </p:cNvPr>
          <p:cNvPicPr>
            <a:picLocks noChangeAspect="1"/>
          </p:cNvPicPr>
          <p:nvPr/>
        </p:nvPicPr>
        <p:blipFill>
          <a:blip r:embed="rId3"/>
          <a:stretch>
            <a:fillRect/>
          </a:stretch>
        </p:blipFill>
        <p:spPr>
          <a:xfrm>
            <a:off x="4398477" y="2457057"/>
            <a:ext cx="1934236" cy="1981412"/>
          </a:xfrm>
          <a:prstGeom prst="rect">
            <a:avLst/>
          </a:prstGeom>
        </p:spPr>
      </p:pic>
      <p:pic>
        <p:nvPicPr>
          <p:cNvPr id="6" name="Picture 5" descr="A grid of black dots and letters&#10;&#10;Description automatically generated">
            <a:extLst>
              <a:ext uri="{FF2B5EF4-FFF2-40B4-BE49-F238E27FC236}">
                <a16:creationId xmlns:a16="http://schemas.microsoft.com/office/drawing/2014/main" id="{A1445D6E-47D1-587D-4352-8C9694D09F34}"/>
              </a:ext>
            </a:extLst>
          </p:cNvPr>
          <p:cNvPicPr>
            <a:picLocks noChangeAspect="1"/>
          </p:cNvPicPr>
          <p:nvPr/>
        </p:nvPicPr>
        <p:blipFill>
          <a:blip r:embed="rId4"/>
          <a:stretch>
            <a:fillRect/>
          </a:stretch>
        </p:blipFill>
        <p:spPr>
          <a:xfrm>
            <a:off x="4398477" y="654669"/>
            <a:ext cx="1820699" cy="19501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500200" y="2699650"/>
            <a:ext cx="39862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261" name="Google Shape;261;p33"/>
          <p:cNvSpPr txBox="1">
            <a:spLocks noGrp="1"/>
          </p:cNvSpPr>
          <p:nvPr>
            <p:ph type="title" idx="2"/>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difficulity of research on Tabular DL</a:t>
            </a:r>
            <a:endParaRPr/>
          </a:p>
        </p:txBody>
      </p:sp>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15" name="Picture 14" descr="A black text on a white background&#10;&#10;Description automatically generated">
            <a:extLst>
              <a:ext uri="{FF2B5EF4-FFF2-40B4-BE49-F238E27FC236}">
                <a16:creationId xmlns:a16="http://schemas.microsoft.com/office/drawing/2014/main" id="{17877FB0-362D-9398-884F-586839FD852C}"/>
              </a:ext>
            </a:extLst>
          </p:cNvPr>
          <p:cNvPicPr>
            <a:picLocks noChangeAspect="1"/>
          </p:cNvPicPr>
          <p:nvPr/>
        </p:nvPicPr>
        <p:blipFill>
          <a:blip r:embed="rId3"/>
          <a:stretch>
            <a:fillRect/>
          </a:stretch>
        </p:blipFill>
        <p:spPr>
          <a:xfrm>
            <a:off x="2008286" y="1202072"/>
            <a:ext cx="5661478" cy="30006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5"/>
          <p:cNvSpPr txBox="1">
            <a:spLocks noGrp="1"/>
          </p:cNvSpPr>
          <p:nvPr>
            <p:ph type="title"/>
          </p:nvPr>
        </p:nvSpPr>
        <p:spPr>
          <a:xfrm>
            <a:off x="720000" y="445025"/>
            <a:ext cx="616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Key Takeaways</a:t>
            </a:r>
          </a:p>
        </p:txBody>
      </p:sp>
      <p:pic>
        <p:nvPicPr>
          <p:cNvPr id="11" name="Picture 10" descr="A close-up of a list of text&#10;&#10;Description automatically generated">
            <a:extLst>
              <a:ext uri="{FF2B5EF4-FFF2-40B4-BE49-F238E27FC236}">
                <a16:creationId xmlns:a16="http://schemas.microsoft.com/office/drawing/2014/main" id="{EF4DDFC4-CA1D-EE84-4FC9-D28418B73ACF}"/>
              </a:ext>
            </a:extLst>
          </p:cNvPr>
          <p:cNvPicPr>
            <a:picLocks noChangeAspect="1"/>
          </p:cNvPicPr>
          <p:nvPr/>
        </p:nvPicPr>
        <p:blipFill>
          <a:blip r:embed="rId3"/>
          <a:stretch>
            <a:fillRect/>
          </a:stretch>
        </p:blipFill>
        <p:spPr>
          <a:xfrm>
            <a:off x="837403" y="1368817"/>
            <a:ext cx="6090797" cy="24058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3091725" y="1412738"/>
            <a:ext cx="5339100" cy="108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382" name="Google Shape;382;p42"/>
          <p:cNvGrpSpPr/>
          <p:nvPr/>
        </p:nvGrpSpPr>
        <p:grpSpPr>
          <a:xfrm>
            <a:off x="3372625" y="2806713"/>
            <a:ext cx="5902500" cy="0"/>
            <a:chOff x="2220050" y="1547100"/>
            <a:chExt cx="5902500" cy="0"/>
          </a:xfrm>
        </p:grpSpPr>
        <p:cxnSp>
          <p:nvCxnSpPr>
            <p:cNvPr id="383" name="Google Shape;383;p4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84" name="Google Shape;384;p42"/>
            <p:cNvCxnSpPr/>
            <p:nvPr/>
          </p:nvCxnSpPr>
          <p:spPr>
            <a:xfrm>
              <a:off x="2684450" y="1547100"/>
              <a:ext cx="5438100" cy="0"/>
            </a:xfrm>
            <a:prstGeom prst="straightConnector1">
              <a:avLst/>
            </a:prstGeom>
            <a:noFill/>
            <a:ln w="9525" cap="flat" cmpd="sng">
              <a:solidFill>
                <a:schemeClr val="dk1"/>
              </a:solidFill>
              <a:prstDash val="solid"/>
              <a:round/>
              <a:headEnd type="none" w="med" len="med"/>
              <a:tailEnd type="none" w="med" len="med"/>
            </a:ln>
          </p:spPr>
        </p:cxnSp>
      </p:grpSp>
      <p:sp>
        <p:nvSpPr>
          <p:cNvPr id="2" name="Google Shape;260;p33">
            <a:extLst>
              <a:ext uri="{FF2B5EF4-FFF2-40B4-BE49-F238E27FC236}">
                <a16:creationId xmlns:a16="http://schemas.microsoft.com/office/drawing/2014/main" id="{613CA256-F667-549F-7052-0CF78DA7DA16}"/>
              </a:ext>
            </a:extLst>
          </p:cNvPr>
          <p:cNvSpPr txBox="1">
            <a:spLocks/>
          </p:cNvSpPr>
          <p:nvPr/>
        </p:nvSpPr>
        <p:spPr>
          <a:xfrm>
            <a:off x="4444625" y="2806713"/>
            <a:ext cx="39862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Poppins"/>
              <a:buNone/>
              <a:defRPr sz="60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9600"/>
              <a:buFont typeface="Poppins"/>
              <a:buNone/>
              <a:defRPr sz="9600" b="1" i="0" u="none" strike="noStrike" cap="none">
                <a:solidFill>
                  <a:schemeClr val="dk1"/>
                </a:solidFill>
                <a:latin typeface="Poppins"/>
                <a:ea typeface="Poppins"/>
                <a:cs typeface="Poppins"/>
                <a:sym typeface="Poppins"/>
              </a:defRPr>
            </a:lvl9pPr>
          </a:lstStyle>
          <a:p>
            <a:pPr algn="l"/>
            <a:r>
              <a:rPr lang="en-US">
                <a:solidFill>
                  <a:schemeClr val="tx1"/>
                </a:solidFill>
              </a:rPr>
              <a:t>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3" name="Google Shape;253;p32"/>
          <p:cNvGrpSpPr/>
          <p:nvPr/>
        </p:nvGrpSpPr>
        <p:grpSpPr>
          <a:xfrm>
            <a:off x="1375675" y="4387100"/>
            <a:ext cx="7890000" cy="0"/>
            <a:chOff x="2220050" y="1547100"/>
            <a:chExt cx="7890000" cy="0"/>
          </a:xfrm>
        </p:grpSpPr>
        <p:cxnSp>
          <p:nvCxnSpPr>
            <p:cNvPr id="254" name="Google Shape;254;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5" name="Google Shape;255;p32"/>
            <p:cNvCxnSpPr/>
            <p:nvPr/>
          </p:nvCxnSpPr>
          <p:spPr>
            <a:xfrm>
              <a:off x="2684450" y="1547100"/>
              <a:ext cx="7425600" cy="0"/>
            </a:xfrm>
            <a:prstGeom prst="straightConnector1">
              <a:avLst/>
            </a:prstGeom>
            <a:noFill/>
            <a:ln w="9525" cap="flat" cmpd="sng">
              <a:solidFill>
                <a:schemeClr val="dk1"/>
              </a:solidFill>
              <a:prstDash val="solid"/>
              <a:round/>
              <a:headEnd type="none" w="med" len="med"/>
              <a:tailEnd type="none" w="med" len="med"/>
            </a:ln>
          </p:spPr>
        </p:cxnSp>
      </p:grpSp>
      <p:pic>
        <p:nvPicPr>
          <p:cNvPr id="5" name="Picture 4" descr="A white background with black text&#10;&#10;Description automatically generated">
            <a:extLst>
              <a:ext uri="{FF2B5EF4-FFF2-40B4-BE49-F238E27FC236}">
                <a16:creationId xmlns:a16="http://schemas.microsoft.com/office/drawing/2014/main" id="{EF73B7E8-F043-81BD-9915-DCCED2085613}"/>
              </a:ext>
            </a:extLst>
          </p:cNvPr>
          <p:cNvPicPr>
            <a:picLocks noChangeAspect="1"/>
          </p:cNvPicPr>
          <p:nvPr/>
        </p:nvPicPr>
        <p:blipFill>
          <a:blip r:embed="rId3"/>
          <a:stretch>
            <a:fillRect/>
          </a:stretch>
        </p:blipFill>
        <p:spPr>
          <a:xfrm>
            <a:off x="900544" y="426046"/>
            <a:ext cx="7840977" cy="1208783"/>
          </a:xfrm>
          <a:prstGeom prst="rect">
            <a:avLst/>
          </a:prstGeom>
        </p:spPr>
      </p:pic>
      <p:pic>
        <p:nvPicPr>
          <p:cNvPr id="7" name="Picture 6" descr="A diagram of a line&#10;&#10;Description automatically generated">
            <a:extLst>
              <a:ext uri="{FF2B5EF4-FFF2-40B4-BE49-F238E27FC236}">
                <a16:creationId xmlns:a16="http://schemas.microsoft.com/office/drawing/2014/main" id="{1B341EE6-1D93-C5DD-D6BE-EC439818CDFF}"/>
              </a:ext>
            </a:extLst>
          </p:cNvPr>
          <p:cNvPicPr>
            <a:picLocks noChangeAspect="1"/>
          </p:cNvPicPr>
          <p:nvPr/>
        </p:nvPicPr>
        <p:blipFill>
          <a:blip r:embed="rId4"/>
          <a:stretch>
            <a:fillRect/>
          </a:stretch>
        </p:blipFill>
        <p:spPr>
          <a:xfrm>
            <a:off x="1607875" y="1634829"/>
            <a:ext cx="6289964" cy="1398558"/>
          </a:xfrm>
          <a:prstGeom prst="rect">
            <a:avLst/>
          </a:prstGeom>
        </p:spPr>
      </p:pic>
      <p:pic>
        <p:nvPicPr>
          <p:cNvPr id="9" name="Picture 8" descr="A close-up of a text&#10;&#10;Description automatically generated">
            <a:extLst>
              <a:ext uri="{FF2B5EF4-FFF2-40B4-BE49-F238E27FC236}">
                <a16:creationId xmlns:a16="http://schemas.microsoft.com/office/drawing/2014/main" id="{989F003C-0F0A-013B-2627-E14F3D2D3C4E}"/>
              </a:ext>
            </a:extLst>
          </p:cNvPr>
          <p:cNvPicPr>
            <a:picLocks noChangeAspect="1"/>
          </p:cNvPicPr>
          <p:nvPr/>
        </p:nvPicPr>
        <p:blipFill>
          <a:blip r:embed="rId5"/>
          <a:stretch>
            <a:fillRect/>
          </a:stretch>
        </p:blipFill>
        <p:spPr>
          <a:xfrm>
            <a:off x="1458939" y="3033387"/>
            <a:ext cx="6587836" cy="952957"/>
          </a:xfrm>
          <a:prstGeom prst="rect">
            <a:avLst/>
          </a:prstGeom>
        </p:spPr>
      </p:pic>
    </p:spTree>
    <p:extLst>
      <p:ext uri="{BB962C8B-B14F-4D97-AF65-F5344CB8AC3E}">
        <p14:creationId xmlns:p14="http://schemas.microsoft.com/office/powerpoint/2010/main" val="3362243051"/>
      </p:ext>
    </p:extLst>
  </p:cSld>
  <p:clrMapOvr>
    <a:masterClrMapping/>
  </p:clrMapOvr>
</p:sld>
</file>

<file path=ppt/theme/theme1.xml><?xml version="1.0" encoding="utf-8"?>
<a:theme xmlns:a="http://schemas.openxmlformats.org/drawingml/2006/main"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486</Words>
  <Application>Microsoft Macintosh PowerPoint</Application>
  <PresentationFormat>On-screen Show (16:9)</PresentationFormat>
  <Paragraphs>52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Anaheim</vt:lpstr>
      <vt:lpstr>Poppins</vt:lpstr>
      <vt:lpstr>Arial</vt:lpstr>
      <vt:lpstr>Clean and Neat Style Portfolio by Slidesgo</vt:lpstr>
      <vt:lpstr>Revisiting Deep Learning Models for Tabular Data</vt:lpstr>
      <vt:lpstr>TABLE OF CONTENTS</vt:lpstr>
      <vt:lpstr>Introduction</vt:lpstr>
      <vt:lpstr>Introduction</vt:lpstr>
      <vt:lpstr>Challenges</vt:lpstr>
      <vt:lpstr>The difficulity of research on Tabular DL</vt:lpstr>
      <vt:lpstr>Key Takeaways</vt:lpstr>
      <vt:lpstr>03</vt:lpstr>
      <vt:lpstr>PowerPoint Presentation</vt:lpstr>
      <vt:lpstr>PowerPoint Presentation</vt:lpstr>
      <vt:lpstr>PowerPoint Presentation</vt:lpstr>
      <vt:lpstr>PowerPoint Presentation</vt:lpstr>
      <vt:lpstr>PowerPoint Presentation</vt:lpstr>
      <vt:lpstr>PowerPoint Presentation</vt:lpstr>
      <vt:lpstr>04</vt:lpstr>
      <vt:lpstr>PowerPoint Presentation</vt:lpstr>
      <vt:lpstr>PowerPoint Presentation</vt:lpstr>
      <vt:lpstr>PowerPoint Presentation</vt:lpstr>
      <vt:lpstr>PowerPoint Presentation</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Deep Learning Models for Tabular Data</dc:title>
  <cp:lastModifiedBy>TRUONG VAN HIEN 20194276</cp:lastModifiedBy>
  <cp:revision>1</cp:revision>
  <dcterms:modified xsi:type="dcterms:W3CDTF">2023-11-24T12:25:48Z</dcterms:modified>
</cp:coreProperties>
</file>